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3677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027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104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187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317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104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940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337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931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49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707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1374-D93E-4E18-B306-4B8667F3CC90}" type="datetimeFigureOut">
              <a:rPr lang="en-IN" smtClean="0"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1D2D0-CA15-445E-9816-32AB26431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55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KHATRA ADIBASI MAHAVIDYALAYA</a:t>
            </a:r>
            <a:br>
              <a:rPr lang="en-IN" dirty="0"/>
            </a:br>
            <a:r>
              <a:rPr lang="en-US" b="1" dirty="0"/>
              <a:t>      E-Content          </a:t>
            </a:r>
            <a:br>
              <a:rPr lang="en-IN" dirty="0"/>
            </a:br>
            <a:r>
              <a:rPr lang="en-US" b="1" dirty="0"/>
              <a:t> Department : Commerce</a:t>
            </a:r>
            <a:br>
              <a:rPr lang="en-IN" dirty="0"/>
            </a:br>
            <a:r>
              <a:rPr lang="en-US" sz="3600" b="1"/>
              <a:t> </a:t>
            </a:r>
            <a:br>
              <a:rPr lang="en-IN" sz="3600" dirty="0"/>
            </a:br>
            <a:r>
              <a:rPr lang="en-US" sz="2800" b="1" dirty="0"/>
              <a:t>Semester: IV (Honours)</a:t>
            </a:r>
            <a:br>
              <a:rPr lang="en-IN" sz="2800" dirty="0"/>
            </a:br>
            <a:r>
              <a:rPr lang="en-US" sz="2800" b="1" dirty="0"/>
              <a:t>Session: 2019-2020</a:t>
            </a:r>
            <a:br>
              <a:rPr lang="en-IN" sz="2800" dirty="0"/>
            </a:br>
            <a:r>
              <a:rPr lang="en-US" sz="2800" b="1" dirty="0"/>
              <a:t>Subject : COST ACCOUNTING-II ( BCOMH401C-8 )</a:t>
            </a:r>
            <a:br>
              <a:rPr lang="en-IN" sz="2800" dirty="0"/>
            </a:br>
            <a:r>
              <a:rPr lang="en-US" sz="2800" b="1" dirty="0"/>
              <a:t>Topic: Standard Costing</a:t>
            </a:r>
            <a:br>
              <a:rPr lang="en-US" sz="2800" b="1" dirty="0"/>
            </a:br>
            <a:r>
              <a:rPr lang="en-US" sz="3900" b="1" dirty="0"/>
              <a:t>Name of Teacher : Prof. </a:t>
            </a:r>
            <a:r>
              <a:rPr lang="en-US" sz="3900" b="1" dirty="0" err="1"/>
              <a:t>Kalyan</a:t>
            </a:r>
            <a:r>
              <a:rPr lang="en-US" sz="3900" b="1" dirty="0"/>
              <a:t> Kanti </a:t>
            </a:r>
            <a:r>
              <a:rPr lang="en-US" sz="3900" b="1" dirty="0" err="1"/>
              <a:t>Dutta</a:t>
            </a:r>
            <a:br>
              <a:rPr lang="en-IN" sz="3900" dirty="0"/>
            </a:br>
            <a:endParaRPr lang="en-IN" sz="3900" dirty="0"/>
          </a:p>
        </p:txBody>
      </p:sp>
    </p:spTree>
    <p:extLst>
      <p:ext uri="{BB962C8B-B14F-4D97-AF65-F5344CB8AC3E}">
        <p14:creationId xmlns:p14="http://schemas.microsoft.com/office/powerpoint/2010/main" val="2927379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2304256"/>
          </a:xfrm>
        </p:spPr>
        <p:txBody>
          <a:bodyPr>
            <a:normAutofit/>
          </a:bodyPr>
          <a:lstStyle/>
          <a:p>
            <a:r>
              <a:rPr lang="en-IN" b="1" dirty="0"/>
              <a:t> </a:t>
            </a:r>
            <a:r>
              <a:rPr lang="en-US" sz="1600" b="1" dirty="0"/>
              <a:t>Standard costing system refers to a process consisting of a series of correlated actions like determining standard cost, comparing actual cost with standard cost and finding out variances between actual and standard cost and analyzing that causes of such variances.</a:t>
            </a:r>
            <a:endParaRPr lang="en-IN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/>
              <a:t>Definition of control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864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STEPS INVOLVED IN STANDARD COSTING SYSTEM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2564904"/>
            <a:ext cx="7200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b="1" dirty="0"/>
              <a:t>Setting up standard costs for different elements of cost. </a:t>
            </a:r>
            <a:endParaRPr lang="en-IN" dirty="0"/>
          </a:p>
          <a:p>
            <a:pPr marL="342900" lvl="0" indent="-342900">
              <a:buFont typeface="+mj-lt"/>
              <a:buAutoNum type="arabicPeriod"/>
            </a:pPr>
            <a:r>
              <a:rPr lang="en-US" b="1" dirty="0"/>
              <a:t>Comparison of actual cost with standard cost </a:t>
            </a:r>
            <a:endParaRPr lang="en-IN" dirty="0"/>
          </a:p>
          <a:p>
            <a:pPr marL="342900" lvl="0" indent="-342900">
              <a:buFont typeface="+mj-lt"/>
              <a:buAutoNum type="arabicPeriod"/>
            </a:pPr>
            <a:r>
              <a:rPr lang="en-US" b="1" dirty="0"/>
              <a:t>Analysis of variances between actual cost and standard cost for the purpose of evaluation of performance </a:t>
            </a:r>
            <a:endParaRPr lang="en-IN" dirty="0"/>
          </a:p>
          <a:p>
            <a:pPr marL="342900" lvl="0" indent="-342900">
              <a:buFont typeface="+mj-lt"/>
              <a:buAutoNum type="arabicPeriod"/>
            </a:pPr>
            <a:r>
              <a:rPr lang="en-US" b="1" dirty="0"/>
              <a:t> Ascertaining the reasons are variances and reporting to the management.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41992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Advantages of standard costing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1 effective control of cost </a:t>
            </a:r>
            <a:endParaRPr lang="en-IN" dirty="0"/>
          </a:p>
          <a:p>
            <a:r>
              <a:rPr lang="en-US" b="1" dirty="0"/>
              <a:t>2 basis of future planning </a:t>
            </a:r>
            <a:endParaRPr lang="en-IN" dirty="0"/>
          </a:p>
          <a:p>
            <a:r>
              <a:rPr lang="en-US" b="1" dirty="0"/>
              <a:t>3 help in price fixation and formulation of price policy</a:t>
            </a:r>
            <a:endParaRPr lang="en-IN" dirty="0"/>
          </a:p>
          <a:p>
            <a:r>
              <a:rPr lang="en-US" b="1" dirty="0"/>
              <a:t> 4 generation of cost consciousness </a:t>
            </a:r>
            <a:endParaRPr lang="en-IN" dirty="0"/>
          </a:p>
          <a:p>
            <a:r>
              <a:rPr lang="en-US" b="1" dirty="0"/>
              <a:t>5 reduction in wastage </a:t>
            </a:r>
            <a:endParaRPr lang="en-IN" dirty="0"/>
          </a:p>
          <a:p>
            <a:r>
              <a:rPr lang="en-US" b="1" dirty="0"/>
              <a:t>6 increase in efficiency </a:t>
            </a:r>
            <a:endParaRPr lang="en-IN" dirty="0"/>
          </a:p>
          <a:p>
            <a:r>
              <a:rPr lang="en-US" b="1" dirty="0"/>
              <a:t>7 help in delegation of authority</a:t>
            </a:r>
            <a:endParaRPr lang="en-IN" dirty="0"/>
          </a:p>
          <a:p>
            <a:r>
              <a:rPr lang="en-US" b="1" dirty="0"/>
              <a:t> 8 help in management by exception</a:t>
            </a:r>
            <a:endParaRPr lang="en-IN" dirty="0"/>
          </a:p>
          <a:p>
            <a:r>
              <a:rPr lang="en-US" b="1" dirty="0"/>
              <a:t> 9 valuation of stock </a:t>
            </a:r>
            <a:endParaRPr lang="en-IN" dirty="0"/>
          </a:p>
          <a:p>
            <a:r>
              <a:rPr lang="en-US" b="1" dirty="0"/>
              <a:t>10 help in coordination </a:t>
            </a:r>
            <a:endParaRPr lang="en-IN" dirty="0"/>
          </a:p>
          <a:p>
            <a:r>
              <a:rPr lang="en-US" b="1" dirty="0"/>
              <a:t>11 aid to budgetary control </a:t>
            </a:r>
            <a:endParaRPr lang="en-IN" dirty="0"/>
          </a:p>
          <a:p>
            <a:r>
              <a:rPr lang="en-US" b="1" dirty="0"/>
              <a:t>12 timely reporting </a:t>
            </a:r>
            <a:endParaRPr lang="en-IN" dirty="0"/>
          </a:p>
          <a:p>
            <a:r>
              <a:rPr lang="en-US" b="1" dirty="0"/>
              <a:t>13 economical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9444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1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/>
              <a:t>Limitations of standard Costing</a:t>
            </a:r>
            <a:endParaRPr lang="en-IN" sz="2800" dirty="0"/>
          </a:p>
          <a:p>
            <a:endParaRPr lang="en-IN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1117374"/>
            <a:ext cx="545309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 Problem of standard setting</a:t>
            </a:r>
            <a:endParaRPr lang="en-IN" dirty="0"/>
          </a:p>
          <a:p>
            <a:r>
              <a:rPr lang="en-US" b="1" dirty="0"/>
              <a:t>2 Not suitable in changing situation</a:t>
            </a:r>
            <a:endParaRPr lang="en-IN" dirty="0"/>
          </a:p>
          <a:p>
            <a:r>
              <a:rPr lang="en-US" b="1" dirty="0"/>
              <a:t>3 Not applicable in all cases</a:t>
            </a:r>
            <a:endParaRPr lang="en-IN" dirty="0"/>
          </a:p>
          <a:p>
            <a:r>
              <a:rPr lang="en-US" b="1" dirty="0"/>
              <a:t>4 Problem of high standard</a:t>
            </a:r>
            <a:endParaRPr lang="en-IN" dirty="0"/>
          </a:p>
          <a:p>
            <a:r>
              <a:rPr lang="en-US" b="1" dirty="0"/>
              <a:t>5 Problem of identifying the causes of adverse variance</a:t>
            </a:r>
            <a:endParaRPr lang="en-IN" dirty="0"/>
          </a:p>
          <a:p>
            <a:r>
              <a:rPr lang="en-US" b="1" dirty="0"/>
              <a:t>6 problem of fixing up responsibility</a:t>
            </a:r>
            <a:endParaRPr lang="en-IN" dirty="0"/>
          </a:p>
          <a:p>
            <a:r>
              <a:rPr lang="en-US" b="1" dirty="0"/>
              <a:t>7 Opposition of employees</a:t>
            </a:r>
            <a:endParaRPr lang="en-IN" dirty="0"/>
          </a:p>
          <a:p>
            <a:r>
              <a:rPr lang="en-US" b="1" dirty="0"/>
              <a:t>8 Excessive cost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120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Classification of Variances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Material Variance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/>
              <a:t>Labour</a:t>
            </a:r>
            <a:r>
              <a:rPr lang="en-US" b="1" dirty="0"/>
              <a:t> Variance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Overhead Variance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Sales Variance</a:t>
            </a:r>
            <a:endParaRPr lang="en-IN" dirty="0"/>
          </a:p>
          <a:p>
            <a:r>
              <a:rPr lang="en-US" b="1" dirty="0"/>
              <a:t>MCV: MPV and MUV</a:t>
            </a:r>
            <a:endParaRPr lang="en-IN" dirty="0"/>
          </a:p>
          <a:p>
            <a:r>
              <a:rPr lang="en-US" b="1" dirty="0"/>
              <a:t>MUV: MMV and MYV</a:t>
            </a:r>
            <a:endParaRPr lang="en-IN" dirty="0"/>
          </a:p>
          <a:p>
            <a:r>
              <a:rPr lang="en-US" b="1" dirty="0"/>
              <a:t>LCV: LRV and LEV</a:t>
            </a:r>
            <a:endParaRPr lang="en-IN" dirty="0"/>
          </a:p>
          <a:p>
            <a:r>
              <a:rPr lang="en-US" b="1" dirty="0"/>
              <a:t>LEV: LMV and IDLE TIMR VAR and LYV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544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299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KHATRA ADIBASI MAHAVIDYALAYA       E-Content            Department : Commerce   Semester: IV (Honours) Session: 2019-2020 Subject : COST ACCOUNTING-II ( BCOMH401C-8 ) Topic: Standard Costing Name of Teacher : Prof. Kalyan Kanti Dutta </vt:lpstr>
      <vt:lpstr> Standard costing system refers to a process consisting of a series of correlated actions like determining standard cost, comparing actual cost with standard cost and finding out variances between actual and standard cost and analyzing that causes of such variances.</vt:lpstr>
      <vt:lpstr>STEPS INVOLVED IN STANDARD COSTING SYSTEM</vt:lpstr>
      <vt:lpstr>Advantages of standard costing </vt:lpstr>
      <vt:lpstr>PowerPoint Presentation</vt:lpstr>
      <vt:lpstr>Classification of Variances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                                       E-Content            Department : Commerce Semester: I (Honours)     Session: 2018-2019 Subject : Management Theory ( BCOMH 103 GE-1 ) Topic: CONTROL Name of Teacher : Prof. Kalyan Kanti Dutta</dc:title>
  <dc:creator>Hirak</dc:creator>
  <cp:lastModifiedBy>MD ASIF IKBAL</cp:lastModifiedBy>
  <cp:revision>15</cp:revision>
  <dcterms:created xsi:type="dcterms:W3CDTF">2023-01-09T07:06:20Z</dcterms:created>
  <dcterms:modified xsi:type="dcterms:W3CDTF">2023-01-19T09:52:57Z</dcterms:modified>
</cp:coreProperties>
</file>